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65" r:id="rId2"/>
    <p:sldId id="291" r:id="rId3"/>
    <p:sldId id="301" r:id="rId4"/>
    <p:sldId id="302" r:id="rId5"/>
    <p:sldId id="304" r:id="rId6"/>
    <p:sldId id="303" r:id="rId7"/>
    <p:sldId id="292" r:id="rId8"/>
    <p:sldId id="272" r:id="rId9"/>
    <p:sldId id="299" r:id="rId10"/>
    <p:sldId id="282" r:id="rId11"/>
    <p:sldId id="283" r:id="rId12"/>
    <p:sldId id="284" r:id="rId13"/>
    <p:sldId id="285" r:id="rId14"/>
    <p:sldId id="286" r:id="rId15"/>
    <p:sldId id="287" r:id="rId16"/>
    <p:sldId id="293" r:id="rId17"/>
    <p:sldId id="268" r:id="rId18"/>
    <p:sldId id="300" r:id="rId19"/>
    <p:sldId id="279" r:id="rId20"/>
    <p:sldId id="280" r:id="rId21"/>
    <p:sldId id="294" r:id="rId22"/>
    <p:sldId id="270" r:id="rId23"/>
    <p:sldId id="288" r:id="rId24"/>
    <p:sldId id="296" r:id="rId25"/>
    <p:sldId id="297" r:id="rId26"/>
    <p:sldId id="298" r:id="rId27"/>
    <p:sldId id="271" r:id="rId28"/>
    <p:sldId id="281" r:id="rId29"/>
    <p:sldId id="2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8BC7"/>
    <a:srgbClr val="CDCCCC"/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68"/>
    <p:restoredTop sz="82280"/>
  </p:normalViewPr>
  <p:slideViewPr>
    <p:cSldViewPr snapToGrid="0" snapToObjects="1">
      <p:cViewPr varScale="1">
        <p:scale>
          <a:sx n="103" d="100"/>
          <a:sy n="103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8C38CE-0A33-2544-9B82-E41603598A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EEEAD-7271-3847-B3A4-A32F11519E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06EC7-1684-9C40-AF40-C62A26025110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76DD8-B373-6647-855F-2A8326BC8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6DAEA-DF73-8846-AC74-544FA4FAD8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5315D-A01A-6146-9E68-08B72A650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170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7E5C-2243-484B-86C7-CE3D6CFBEA46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D4F3-8770-2E45-8C9D-11FAF17A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myself – sci lib, work with DAVIS (more about us later)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Managing research data: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File naming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File organization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Adding metadata (data to your data about your data)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41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them to be machine readable – to read into some programs, to 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6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ThisIsCamelCase</a:t>
            </a:r>
            <a:endParaRPr lang="en-US" dirty="0"/>
          </a:p>
          <a:p>
            <a:endParaRPr lang="en-US" dirty="0"/>
          </a:p>
          <a:p>
            <a:r>
              <a:rPr lang="en-US" dirty="0"/>
              <a:t>Eliminated spaces but can still read the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machine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7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change how a computer will read/open</a:t>
            </a:r>
          </a:p>
          <a:p>
            <a:r>
              <a:rPr lang="en-US" dirty="0"/>
              <a:t>Helps in recognizing – don’t expect your R code to be in a PDF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4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6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Metadata!  </a:t>
            </a:r>
          </a:p>
          <a:p>
            <a:endParaRPr lang="en-US" dirty="0"/>
          </a:p>
          <a:p>
            <a:r>
              <a:rPr lang="en-US" dirty="0"/>
              <a:t>START WITH EXAMPLE - http://</a:t>
            </a:r>
            <a:r>
              <a:rPr lang="en-US" dirty="0" err="1"/>
              <a:t>cdsarc.u-strasbg.fr</a:t>
            </a:r>
            <a:r>
              <a:rPr lang="en-US" dirty="0"/>
              <a:t>/viz-bin/</a:t>
            </a:r>
            <a:r>
              <a:rPr lang="en-US" dirty="0" err="1"/>
              <a:t>Cat?cat</a:t>
            </a:r>
            <a:r>
              <a:rPr lang="en-US" dirty="0"/>
              <a:t>=B%2Fchandra&amp;target=</a:t>
            </a:r>
            <a:r>
              <a:rPr lang="en-US" dirty="0" err="1"/>
              <a:t>readme&amp;menu</a:t>
            </a:r>
            <a:r>
              <a:rPr lang="en-US" dirty="0"/>
              <a:t>=on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27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24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With research, you are writing the book.  No source/textbook to refer to.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30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8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3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– tables that we interact with through software like excel, </a:t>
            </a:r>
          </a:p>
          <a:p>
            <a:r>
              <a:rPr lang="en-US" dirty="0"/>
              <a:t>“Flat” files – no formatting, just text, lists of data</a:t>
            </a:r>
          </a:p>
          <a:p>
            <a:r>
              <a:rPr lang="en-US" dirty="0"/>
              <a:t>Database – container that adds structure to data (kind of like directories/folders for our files)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1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Flat = no formatting</a:t>
            </a:r>
          </a:p>
          <a:p>
            <a:r>
              <a:rPr lang="en-US" dirty="0"/>
              <a:t>csv = comma separated values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9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Database – organized collection of data; container that adds structure to data</a:t>
            </a:r>
          </a:p>
          <a:p>
            <a:r>
              <a:rPr lang="en-US" dirty="0"/>
              <a:t>Relational data – example several tables that relate to each other, can be used together</a:t>
            </a:r>
          </a:p>
          <a:p>
            <a:r>
              <a:rPr lang="en-US" dirty="0"/>
              <a:t>Accessed through software or language; e.g. SQL – structured query language, covered in Carpentries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discussed some data management good practices but there’s more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backing up data &amp; having a plan for that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Cleaning your data (tidy data) to make analysis robust &amp; efficient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Management Plans – more often being required for funding grants; plans for storing/sharing/backing up;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5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Carpentries – cover various topics about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foundational coding and data science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SWC – shell tasks, version control, programming in Python or 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 – spreadsheets, cleaning data, databases (SQL), analytics/visualization w/R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43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70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Communicate with future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6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Leaving a lab/research 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Summer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Undergrad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Graduating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job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8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Working with people on the same/similar data?</a:t>
            </a:r>
          </a:p>
          <a:p>
            <a:r>
              <a:rPr lang="en-US" dirty="0"/>
              <a:t>Share storage; cloud, hard drive?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6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Science!</a:t>
            </a:r>
          </a:p>
          <a:p>
            <a:r>
              <a:rPr lang="en-US" dirty="0"/>
              <a:t>If it’s easy (for you or if you make it public) to find your data, it’s easy to share your data, more people will use your data</a:t>
            </a:r>
          </a:p>
          <a:p>
            <a:r>
              <a:rPr lang="en-US" dirty="0"/>
              <a:t>After publishing, if someone asks for something, you will save time by having followed these strategies for managing your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0D4F3-8770-2E45-8C9D-11FAF17ABA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79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 dirty="0"/>
              <a:t>What do you know?</a:t>
            </a:r>
          </a:p>
          <a:p>
            <a:r>
              <a:rPr lang="en-US" dirty="0"/>
              <a:t>What is Amanda looking at?</a:t>
            </a:r>
          </a:p>
          <a:p>
            <a:r>
              <a:rPr lang="en-US" dirty="0"/>
              <a:t>What is this background information she spoke of?</a:t>
            </a:r>
          </a:p>
          <a:p>
            <a:r>
              <a:rPr lang="en-US" dirty="0"/>
              <a:t>What measurements has she made?</a:t>
            </a:r>
          </a:p>
          <a:p>
            <a:r>
              <a:rPr lang="en-US" dirty="0"/>
              <a:t>What analysis has she done?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3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name communicates contents w/o having to open</a:t>
            </a:r>
          </a:p>
          <a:p>
            <a:r>
              <a:rPr lang="en-US" dirty="0"/>
              <a:t>  -&gt; adds some metadata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data.csv</a:t>
            </a:r>
            <a:r>
              <a:rPr lang="en-US" dirty="0"/>
              <a:t> might be fine at the beginning but you could have different projects/datasets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ibraries.ou.edu/carpentries" TargetMode="External"/><Relationship Id="rId4" Type="http://schemas.openxmlformats.org/officeDocument/2006/relationships/hyperlink" Target="https://libraries.ou.edu/ds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661626" y="2715552"/>
            <a:ext cx="6868748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Managing Research 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12561" y="3340088"/>
            <a:ext cx="416687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70660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</a:t>
            </a:r>
            <a:r>
              <a:rPr lang="en-US" sz="3600" i="1" dirty="0"/>
              <a:t>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75738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81646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7645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0832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57419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275584" y="2713423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CC0E2DEC-4CB9-F048-8FF0-DCCCE47C4244}"/>
              </a:ext>
            </a:extLst>
          </p:cNvPr>
          <p:cNvSpPr/>
          <p:nvPr/>
        </p:nvSpPr>
        <p:spPr>
          <a:xfrm>
            <a:off x="3275583" y="3105944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909C5140-7866-954B-A8FF-E1994D8D2EEC}"/>
              </a:ext>
            </a:extLst>
          </p:cNvPr>
          <p:cNvSpPr/>
          <p:nvPr/>
        </p:nvSpPr>
        <p:spPr>
          <a:xfrm>
            <a:off x="3275582" y="4481698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9A91321D-938B-8E4A-A0A5-37F1852075FE}"/>
              </a:ext>
            </a:extLst>
          </p:cNvPr>
          <p:cNvSpPr/>
          <p:nvPr/>
        </p:nvSpPr>
        <p:spPr>
          <a:xfrm>
            <a:off x="3275583" y="4062711"/>
            <a:ext cx="483479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421954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988249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21304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1803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CF225-192E-8046-B697-4D302B2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0" y="523113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673677" y="1212601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4" y="1738250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1427181" y="2319632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1173584" y="1489600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50236" y="2043116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9052"/>
              </p:ext>
            </p:extLst>
          </p:nvPr>
        </p:nvGraphicFramePr>
        <p:xfrm>
          <a:off x="4353232" y="2070982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1824"/>
              </p:ext>
            </p:extLst>
          </p:nvPr>
        </p:nvGraphicFramePr>
        <p:xfrm>
          <a:off x="1350276" y="3338311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2362355" y="2070982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4239621" y="2067173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B9C7-A177-2744-9300-CF86A11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29" y="1212601"/>
            <a:ext cx="3415884" cy="4123702"/>
          </a:xfrm>
          <a:ln w="28575">
            <a:solidFill>
              <a:schemeClr val="bg2">
                <a:lumMod val="50000"/>
              </a:schemeClr>
            </a:solidFill>
            <a:prstDash val="lgDash"/>
          </a:ln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File Naming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be descriptive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no special characters or spaces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use file extensions</a:t>
            </a:r>
          </a:p>
          <a:p>
            <a:pPr>
              <a:lnSpc>
                <a:spcPct val="170000"/>
              </a:lnSpc>
            </a:pPr>
            <a:r>
              <a:rPr lang="en-US" dirty="0"/>
              <a:t>Organize / add structure</a:t>
            </a:r>
          </a:p>
          <a:p>
            <a:pPr>
              <a:lnSpc>
                <a:spcPct val="170000"/>
              </a:lnSpc>
            </a:pPr>
            <a:r>
              <a:rPr lang="en-US" dirty="0"/>
              <a:t>Include READMEs</a:t>
            </a:r>
          </a:p>
        </p:txBody>
      </p:sp>
    </p:spTree>
    <p:extLst>
      <p:ext uri="{BB962C8B-B14F-4D97-AF65-F5344CB8AC3E}">
        <p14:creationId xmlns:p14="http://schemas.microsoft.com/office/powerpoint/2010/main" val="5156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9E301-F2BC-2D4C-845D-5F1733E1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94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(csv/</a:t>
            </a:r>
            <a:r>
              <a:rPr lang="en-US" sz="2400" dirty="0" err="1"/>
              <a:t>tsv</a:t>
            </a:r>
            <a:r>
              <a:rPr lang="en-US" sz="2400" dirty="0"/>
              <a:t>/txt)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AFF6-F3CC-5B40-8940-5FC715EBF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BF71-39A9-3145-955F-554963FA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15" y="2849927"/>
            <a:ext cx="3005621" cy="2843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34924-CB15-2540-9472-CEA4781E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21" y="2412563"/>
            <a:ext cx="3134421" cy="2696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438BE-3F19-F14D-8663-8372C48E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BE454-3795-EB49-82A0-843447D4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6AE7F-C82B-564A-9ABB-D80EBCE4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941" y="4824549"/>
            <a:ext cx="1864400" cy="88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0A189-EB6D-7749-94F9-D1EDE646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738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86855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4602802" y="1926536"/>
            <a:ext cx="3417792" cy="3200148"/>
          </a:xfrm>
        </p:spPr>
        <p:txBody>
          <a:bodyPr>
            <a:normAutofit/>
          </a:bodyPr>
          <a:lstStyle/>
          <a:p>
            <a:r>
              <a:rPr lang="en-US" sz="2400" dirty="0"/>
              <a:t>Available/familiar software</a:t>
            </a:r>
          </a:p>
          <a:p>
            <a:r>
              <a:rPr lang="en-US" sz="2400" dirty="0"/>
              <a:t>Edit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6EBD6-22EB-CB4B-917D-D7750647FAC6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115B78C-3AEF-034B-8F00-C3DDDFDEF549}"/>
              </a:ext>
            </a:extLst>
          </p:cNvPr>
          <p:cNvSpPr txBox="1">
            <a:spLocks noChangeAspect="1"/>
          </p:cNvSpPr>
          <p:nvPr/>
        </p:nvSpPr>
        <p:spPr>
          <a:xfrm>
            <a:off x="528138" y="1909119"/>
            <a:ext cx="2958173" cy="320014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Spreadsheets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C1848-9938-E249-B82F-A41FE453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B861C-7DA4-B842-B53A-B5B4E04C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EE71B1-F31E-F648-82AC-48CB24CA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E0B509-45C8-D84B-B4AD-89C4D0F49FEC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4" y="1906917"/>
            <a:ext cx="3660411" cy="3690694"/>
          </a:xfrm>
        </p:spPr>
        <p:txBody>
          <a:bodyPr>
            <a:normAutofit/>
          </a:bodyPr>
          <a:lstStyle/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Use a programming language to analyze,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5BBE6-DAB6-0E49-B16E-1C0169BB4509}"/>
              </a:ext>
            </a:extLst>
          </p:cNvPr>
          <p:cNvSpPr/>
          <p:nvPr/>
        </p:nvSpPr>
        <p:spPr>
          <a:xfrm>
            <a:off x="422449" y="1758895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BCF3AE-8B33-274D-B1E8-6462AD179622}"/>
              </a:ext>
            </a:extLst>
          </p:cNvPr>
          <p:cNvSpPr txBox="1">
            <a:spLocks noChangeAspect="1"/>
          </p:cNvSpPr>
          <p:nvPr/>
        </p:nvSpPr>
        <p:spPr>
          <a:xfrm>
            <a:off x="543489" y="1911153"/>
            <a:ext cx="2942822" cy="369069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Flat files (csv/tsv/txt)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048F51-07FC-4A45-BCCD-7E3BF35A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9" y="2854163"/>
            <a:ext cx="3005621" cy="2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19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38D9B9-D077-5C4B-9D39-66E9703104F2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4578204" y="1906918"/>
            <a:ext cx="3586081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Use with relational data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</a:t>
            </a:r>
            <a:r>
              <a:rPr lang="en-US" sz="2400"/>
              <a:t>searching options</a:t>
            </a: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873309-9B45-5C4B-B82A-1B8EAACDC3F7}"/>
              </a:ext>
            </a:extLst>
          </p:cNvPr>
          <p:cNvSpPr txBox="1">
            <a:spLocks noChangeAspect="1"/>
          </p:cNvSpPr>
          <p:nvPr/>
        </p:nvSpPr>
        <p:spPr>
          <a:xfrm>
            <a:off x="574849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E2CBF-AA7F-B647-ADBC-288199B5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2412563"/>
            <a:ext cx="3134421" cy="269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5F6BB-387A-F242-BB19-620A0E5A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69" y="4824549"/>
            <a:ext cx="1864400" cy="88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D6ECE-30BD-894A-A548-9EBA93B7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66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759265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6145"/>
            <a:ext cx="10972800" cy="4547785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endParaRPr lang="en-US" dirty="0"/>
          </a:p>
          <a:p>
            <a:pPr>
              <a:spcAft>
                <a:spcPts val="3000"/>
              </a:spcAft>
            </a:pPr>
            <a:r>
              <a:rPr lang="en-US" dirty="0"/>
              <a:t>Version control – TODAY, 2-4:30, here</a:t>
            </a:r>
          </a:p>
          <a:p>
            <a:pPr>
              <a:spcAft>
                <a:spcPts val="3000"/>
              </a:spcAft>
            </a:pPr>
            <a:r>
              <a:rPr lang="en-US" dirty="0"/>
              <a:t>Formatting data for analysis - Tidy Data: Fri. May 3, 11am</a:t>
            </a:r>
          </a:p>
          <a:p>
            <a:pPr>
              <a:spcAft>
                <a:spcPts val="30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</p:spTree>
    <p:extLst>
      <p:ext uri="{BB962C8B-B14F-4D97-AF65-F5344CB8AC3E}">
        <p14:creationId xmlns:p14="http://schemas.microsoft.com/office/powerpoint/2010/main" val="869381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Carpentries two-day workshops </a:t>
            </a:r>
            <a:r>
              <a:rPr lang="en-US" sz="2800" dirty="0">
                <a:hlinkClick r:id="rId5"/>
              </a:rPr>
              <a:t>https://libraries.ou.edu/</a:t>
            </a:r>
            <a:br>
              <a:rPr lang="en-US" sz="2800" dirty="0">
                <a:hlinkClick r:id="rId5"/>
              </a:rPr>
            </a:br>
            <a:r>
              <a:rPr lang="en-US" sz="2800" dirty="0">
                <a:hlinkClick r:id="rId5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104818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729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6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You</a:t>
            </a:r>
          </a:p>
          <a:p>
            <a:pPr lvl="1"/>
            <a:r>
              <a:rPr lang="en-US" dirty="0"/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8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/>
              <a:t>Collaboration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1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Discoverability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You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Others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3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37019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828417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7639</TotalTime>
  <Words>2055</Words>
  <Application>Microsoft Macintosh PowerPoint</Application>
  <PresentationFormat>Widescreen</PresentationFormat>
  <Paragraphs>368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.Apple Color Emoji UI</vt:lpstr>
      <vt:lpstr>Arial</vt:lpstr>
      <vt:lpstr>Calibri</vt:lpstr>
      <vt:lpstr>Courier New</vt:lpstr>
      <vt:lpstr>Wingdings</vt:lpstr>
      <vt:lpstr>Custom Design</vt:lpstr>
      <vt:lpstr>PowerPoint Presentation</vt:lpstr>
      <vt:lpstr>Managing Research Data</vt:lpstr>
      <vt:lpstr>Managing Research Data</vt:lpstr>
      <vt:lpstr>Managing Research Data</vt:lpstr>
      <vt:lpstr>Managing Research Data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README files</vt:lpstr>
      <vt:lpstr>PowerPoint Presentation</vt:lpstr>
      <vt:lpstr>PowerPoint Presentation</vt:lpstr>
      <vt:lpstr>Data organization</vt:lpstr>
      <vt:lpstr>Data organization</vt:lpstr>
      <vt:lpstr>Data organization</vt:lpstr>
      <vt:lpstr>Data organization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92</cp:revision>
  <cp:lastPrinted>2019-04-26T14:36:13Z</cp:lastPrinted>
  <dcterms:created xsi:type="dcterms:W3CDTF">2018-06-15T17:19:10Z</dcterms:created>
  <dcterms:modified xsi:type="dcterms:W3CDTF">2019-04-26T14:46:35Z</dcterms:modified>
</cp:coreProperties>
</file>